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1"/>
  </p:notesMasterIdLst>
  <p:sldIdLst>
    <p:sldId id="274" r:id="rId2"/>
    <p:sldId id="275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6" r:id="rId18"/>
    <p:sldId id="277" r:id="rId19"/>
    <p:sldId id="273" r:id="rId2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8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37028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大標題文字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21" name="內文層級一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22" name="幻燈片編號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大標題文字"/>
          <p:cNvSpPr>
            <a:spLocks noGrp="1"/>
          </p:cNvSpPr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102" name="內文層級一…"/>
          <p:cNvSpPr>
            <a:spLocks noGrp="1"/>
          </p:cNvSpPr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103" name="幻燈片編號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大標題文字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大標題文字</a:t>
            </a:r>
          </a:p>
        </p:txBody>
      </p:sp>
      <p:sp>
        <p:nvSpPr>
          <p:cNvPr id="30" name="內文層級一…"/>
          <p:cNvSpPr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31" name="幻燈片編號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大標題文字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39" name="內文層級一…"/>
          <p:cNvSpPr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0" name="幻燈片編號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大標題文字"/>
          <p:cNvSpPr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48" name="內文層級一…"/>
          <p:cNvSpPr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9" name="文字版面配置區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幻燈片編號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大標題文字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58" name="幻燈片編號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燈片編號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大標題文字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大標題文字</a:t>
            </a:r>
          </a:p>
        </p:txBody>
      </p:sp>
      <p:sp>
        <p:nvSpPr>
          <p:cNvPr id="73" name="內文層級一…"/>
          <p:cNvSpPr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74" name="文字版面配置區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5" name="幻燈片編號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大標題文字"/>
          <p:cNvSpPr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大標題文字</a:t>
            </a:r>
          </a:p>
        </p:txBody>
      </p:sp>
      <p:sp>
        <p:nvSpPr>
          <p:cNvPr id="83" name="圖片版面配置區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內文層級一…"/>
          <p:cNvSpPr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85" name="幻燈片編號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大標題文字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大標題文字</a:t>
            </a:r>
          </a:p>
        </p:txBody>
      </p:sp>
      <p:sp>
        <p:nvSpPr>
          <p:cNvPr id="93" name="內文層級一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94" name="幻燈片編號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大標題文字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大標題文字</a:t>
            </a:r>
          </a:p>
        </p:txBody>
      </p:sp>
      <p:sp>
        <p:nvSpPr>
          <p:cNvPr id="3" name="內文層級一…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內文層級一</a:t>
            </a:r>
          </a:p>
          <a:p>
            <a:pPr lvl="1"/>
            <a:r>
              <a:t>內文層級二</a:t>
            </a:r>
          </a:p>
          <a:p>
            <a:pPr lvl="2"/>
            <a:r>
              <a:t>內文層級三</a:t>
            </a:r>
          </a:p>
          <a:p>
            <a:pPr lvl="3"/>
            <a:r>
              <a:t>內文層級四</a:t>
            </a:r>
          </a:p>
          <a:p>
            <a:pPr lvl="4"/>
            <a:r>
              <a:t>內文層級五</a:t>
            </a:r>
          </a:p>
        </p:txBody>
      </p:sp>
      <p:sp>
        <p:nvSpPr>
          <p:cNvPr id="4" name="幻燈片編號"/>
          <p:cNvSpPr>
            <a:spLocks noGrp="1"/>
          </p:cNvSpPr>
          <p:nvPr>
            <p:ph type="sldNum" sz="quarter" idx="2"/>
          </p:nvPr>
        </p:nvSpPr>
        <p:spPr>
          <a:xfrm>
            <a:off x="11095176" y="6404292"/>
            <a:ext cx="258624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6" name="文字版面配置區 2"/>
          <p:cNvSpPr>
            <a:spLocks noGrp="1"/>
          </p:cNvSpPr>
          <p:nvPr>
            <p:ph type="body" idx="1"/>
          </p:nvPr>
        </p:nvSpPr>
        <p:spPr>
          <a:xfrm>
            <a:off x="1194615" y="4337254"/>
            <a:ext cx="9802761" cy="1612491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buNone/>
            </a:pPr>
            <a:r>
              <a:rPr lang="zh-TW" altLang="en-US" sz="2400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資訊管理與財務金融學系</a:t>
            </a:r>
            <a:r>
              <a:rPr lang="en-US" altLang="zh-TW" sz="2400" spc="500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</a:t>
            </a:r>
            <a:r>
              <a:rPr lang="zh-TW" altLang="en-US" sz="2400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楊芮蓁、吳嬛</a:t>
            </a:r>
            <a:endParaRPr lang="en-US" altLang="zh-TW" sz="2400" spc="500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indent="0" algn="ctr">
              <a:lnSpc>
                <a:spcPct val="150000"/>
              </a:lnSpc>
              <a:buNone/>
            </a:pPr>
            <a:r>
              <a:rPr lang="zh-TW" altLang="en-US" sz="2400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指導教授</a:t>
            </a:r>
            <a:r>
              <a:rPr lang="en-US" altLang="zh-TW" sz="2400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		</a:t>
            </a:r>
            <a:r>
              <a:rPr lang="zh-TW" altLang="en-US" sz="2400" spc="5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     葉銀華</a:t>
            </a:r>
            <a:endParaRPr lang="zh-TW" altLang="en-US" sz="2400" spc="500" dirty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09932" y="1233262"/>
            <a:ext cx="10572125" cy="245137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sz="5400" b="1" dirty="0">
                <a:ln w="12700">
                  <a:solidFill>
                    <a:schemeClr val="accent4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研發品質</a:t>
            </a:r>
            <a:r>
              <a:rPr lang="zh-TW" altLang="en-US" sz="5400" b="1" dirty="0">
                <a:ln w="12700">
                  <a:solidFill>
                    <a:schemeClr val="accent4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是否有反應在</a:t>
            </a:r>
            <a:r>
              <a:rPr lang="zh-TW" altLang="en-US" sz="5400" b="1" dirty="0">
                <a:ln w="12700">
                  <a:solidFill>
                    <a:schemeClr val="accent4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股票報酬</a:t>
            </a:r>
            <a:r>
              <a:rPr lang="zh-TW" altLang="en-US" sz="5400" b="1" dirty="0">
                <a:ln w="12700">
                  <a:solidFill>
                    <a:schemeClr val="accent4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？</a:t>
            </a:r>
            <a:r>
              <a:rPr lang="en-US" altLang="zh-TW" sz="5400" b="1" dirty="0">
                <a:ln w="12700">
                  <a:solidFill>
                    <a:schemeClr val="accent4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/>
            </a:r>
            <a:br>
              <a:rPr lang="en-US" altLang="zh-TW" sz="5400" b="1" dirty="0">
                <a:ln w="12700">
                  <a:solidFill>
                    <a:schemeClr val="accent4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5400" b="1" dirty="0">
                <a:ln w="12700">
                  <a:solidFill>
                    <a:schemeClr val="accent4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-</a:t>
            </a:r>
            <a:r>
              <a:rPr lang="zh-TW" altLang="en-US" sz="5400" b="1" dirty="0">
                <a:ln w="12700">
                  <a:solidFill>
                    <a:schemeClr val="accent4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chemeClr val="tx2">
                    <a:lumMod val="50000"/>
                  </a:schemeClr>
                </a:solid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</a:rPr>
              <a:t>台灣半導體產業之實證</a:t>
            </a:r>
            <a:endParaRPr lang="zh-TW" altLang="en-US" sz="5400" b="1" dirty="0">
              <a:ln w="12700">
                <a:solidFill>
                  <a:schemeClr val="accent4">
                    <a:lumMod val="60000"/>
                    <a:lumOff val="40000"/>
                  </a:schemeClr>
                </a:solidFill>
                <a:prstDash val="solid"/>
              </a:ln>
              <a:solidFill>
                <a:schemeClr val="tx2">
                  <a:lumMod val="50000"/>
                </a:schemeClr>
              </a:solid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7420467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138895" y="2241430"/>
            <a:ext cx="9429135" cy="1681317"/>
          </a:xfrm>
          <a:prstGeom prst="rect">
            <a:avLst/>
          </a:prstGeom>
          <a:noFill/>
          <a:ln w="28575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753031" y="2300748"/>
            <a:ext cx="855407" cy="1641987"/>
          </a:xfrm>
          <a:prstGeom prst="rect">
            <a:avLst/>
          </a:prstGeom>
          <a:noFill/>
          <a:ln w="190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634748" y="2300748"/>
            <a:ext cx="860324" cy="1641987"/>
          </a:xfrm>
          <a:prstGeom prst="rect">
            <a:avLst/>
          </a:prstGeom>
          <a:noFill/>
          <a:ln w="190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8" name="橢圓 7"/>
          <p:cNvSpPr/>
          <p:nvPr/>
        </p:nvSpPr>
        <p:spPr>
          <a:xfrm>
            <a:off x="2851355" y="1504336"/>
            <a:ext cx="757083" cy="383458"/>
          </a:xfrm>
          <a:prstGeom prst="ellipse">
            <a:avLst/>
          </a:prstGeom>
          <a:noFill/>
          <a:ln w="190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0" name="橢圓 9"/>
          <p:cNvSpPr/>
          <p:nvPr/>
        </p:nvSpPr>
        <p:spPr>
          <a:xfrm>
            <a:off x="7074309" y="1504336"/>
            <a:ext cx="1607575" cy="383458"/>
          </a:xfrm>
          <a:prstGeom prst="ellipse">
            <a:avLst/>
          </a:prstGeom>
          <a:noFill/>
          <a:ln w="190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875936" y="2231922"/>
            <a:ext cx="855406" cy="1592825"/>
          </a:xfrm>
          <a:prstGeom prst="rect">
            <a:avLst/>
          </a:prstGeom>
          <a:noFill/>
          <a:ln w="190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607709" y="2231922"/>
            <a:ext cx="855406" cy="1592825"/>
          </a:xfrm>
          <a:prstGeom prst="rect">
            <a:avLst/>
          </a:prstGeom>
          <a:noFill/>
          <a:ln w="190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8" name="橢圓 7"/>
          <p:cNvSpPr/>
          <p:nvPr/>
        </p:nvSpPr>
        <p:spPr>
          <a:xfrm>
            <a:off x="2925097" y="1435511"/>
            <a:ext cx="757083" cy="383458"/>
          </a:xfrm>
          <a:prstGeom prst="ellipse">
            <a:avLst/>
          </a:prstGeom>
          <a:noFill/>
          <a:ln w="190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9" name="橢圓 8"/>
          <p:cNvSpPr/>
          <p:nvPr/>
        </p:nvSpPr>
        <p:spPr>
          <a:xfrm>
            <a:off x="6995651" y="1435511"/>
            <a:ext cx="1607575" cy="383458"/>
          </a:xfrm>
          <a:prstGeom prst="ellipse">
            <a:avLst/>
          </a:prstGeom>
          <a:noFill/>
          <a:ln w="1905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079"/>
            <a:ext cx="12192000" cy="68580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962392" y="1512240"/>
            <a:ext cx="1323437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專利</a:t>
            </a:r>
            <a:r>
              <a:rPr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權</a:t>
            </a:r>
            <a:endParaRPr kumimoji="0" lang="zh-TW" alt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552024" y="2283887"/>
            <a:ext cx="2144175" cy="1077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專利權</a:t>
            </a:r>
            <a:endParaRPr lang="en-US" altLang="zh-TW" sz="3200" b="1" dirty="0" smtClean="0">
              <a:solidFill>
                <a:schemeClr val="tx1">
                  <a:lumMod val="85000"/>
                  <a:lumOff val="1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TW" altLang="en-US" sz="3200" b="1" i="0" u="none" strike="noStrike" cap="none" spc="0" normalizeH="0" baseline="0" dirty="0" smtClean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被引證次</a:t>
            </a:r>
            <a:r>
              <a:rPr kumimoji="0" lang="zh-TW" altLang="en-US" sz="3200" b="1" i="0" u="none" strike="noStrike" cap="none" spc="0" normalizeH="0" baseline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數</a:t>
            </a:r>
            <a:endParaRPr kumimoji="0" lang="zh-TW" alt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3600917" y="4095135"/>
            <a:ext cx="2046392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資產</a:t>
            </a:r>
            <a:r>
              <a:rPr lang="en-US" altLang="zh-TW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/R&amp;D</a:t>
            </a:r>
            <a:endParaRPr kumimoji="0" lang="zh-TW" alt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3600917" y="5053656"/>
            <a:ext cx="2046391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營</a:t>
            </a:r>
            <a:r>
              <a:rPr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收</a:t>
            </a:r>
            <a:r>
              <a:rPr lang="en-US" altLang="zh-TW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/R&amp;D</a:t>
            </a:r>
            <a:endParaRPr kumimoji="0" lang="zh-TW" alt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6578700" y="3043784"/>
            <a:ext cx="255454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適合作為投資指標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6096000" y="3935677"/>
            <a:ext cx="3519948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數值波動幅度大，</a:t>
            </a:r>
            <a:r>
              <a:rPr kumimoji="0" lang="zh-TW" alt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無法得知原因為研發效率產生還是研發投入不足而造成。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6424810" y="5489125"/>
            <a:ext cx="2862320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不適合作為投資指標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13" name="向下箭號 12"/>
          <p:cNvSpPr/>
          <p:nvPr/>
        </p:nvSpPr>
        <p:spPr>
          <a:xfrm>
            <a:off x="7656362" y="5131974"/>
            <a:ext cx="399224" cy="289683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 w="127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4" name="向下箭號 13"/>
          <p:cNvSpPr/>
          <p:nvPr/>
        </p:nvSpPr>
        <p:spPr>
          <a:xfrm>
            <a:off x="7656358" y="2750976"/>
            <a:ext cx="399224" cy="289683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  <a:ln w="127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5993556" y="1218832"/>
            <a:ext cx="3724829" cy="156965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TW" alt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對</a:t>
            </a:r>
            <a:r>
              <a:rPr kumimoji="0" lang="en-US" altLang="zh-TW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ROA</a:t>
            </a:r>
            <a:r>
              <a:rPr kumimoji="0" lang="zh-TW" alt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、</a:t>
            </a:r>
            <a:r>
              <a:rPr kumimoji="0" lang="en-US" altLang="zh-TW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ROE</a:t>
            </a:r>
            <a:r>
              <a:rPr kumimoji="0" lang="zh-TW" alt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、</a:t>
            </a:r>
            <a:r>
              <a:rPr kumimoji="0" lang="en-US" altLang="zh-TW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PB</a:t>
            </a:r>
            <a:r>
              <a:rPr kumimoji="0" lang="zh-TW" alt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皆產生顯著正相關，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且</a:t>
            </a:r>
            <a:r>
              <a:rPr kumimoji="0" lang="zh-TW" alt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比較後得出兩者作為研發品質有反應在未來的股票報酬上。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748556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3993182" y="1620395"/>
            <a:ext cx="1733806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研究結</a:t>
            </a:r>
            <a:r>
              <a:rPr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果</a:t>
            </a:r>
            <a:endParaRPr kumimoji="0" lang="zh-TW" alt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993182" y="4142369"/>
            <a:ext cx="1733806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研究結</a:t>
            </a:r>
            <a:r>
              <a:rPr lang="zh-TW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果</a:t>
            </a:r>
            <a:endParaRPr kumimoji="0" lang="zh-TW" alt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4403551" y="2588995"/>
            <a:ext cx="913068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</a:t>
            </a:r>
            <a:endParaRPr kumimoji="0" lang="zh-TW" alt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4403551" y="5110970"/>
            <a:ext cx="913068" cy="584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TW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建議</a:t>
            </a:r>
            <a:endParaRPr kumimoji="0" lang="zh-TW" altLang="en-US" sz="1800" b="1" i="0" u="none" strike="noStrike" cap="none" spc="0" normalizeH="0" baseline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6096000" y="1488271"/>
            <a:ext cx="3490452" cy="17543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TW" alt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專利數和專利被引證次數有顯著的參考價值，可作為投資策略之投資指標。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  <p:sp>
        <p:nvSpPr>
          <p:cNvPr id="10" name="文字方塊 9"/>
          <p:cNvSpPr txBox="1"/>
          <p:nvPr/>
        </p:nvSpPr>
        <p:spPr>
          <a:xfrm>
            <a:off x="6229719" y="3701205"/>
            <a:ext cx="3490451" cy="25083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R="0" algn="ctr" defTabSz="914400" rtl="0" fontAlgn="auto" latinLnBrk="0" hangingPunc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altLang="zh-TW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1. </a:t>
            </a:r>
            <a:r>
              <a:rPr kumimoji="0" lang="zh-TW" alt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研發效率需要再加強，</a:t>
            </a:r>
            <a:endParaRPr kumimoji="0" lang="en-US" altLang="zh-TW" sz="24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  <a:p>
            <a:pPr marR="0" algn="ctr" defTabSz="914400" rtl="0" fontAlgn="auto" latinLnBrk="0" hangingPunc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</a:pPr>
            <a:r>
              <a:rPr kumimoji="0" lang="zh-TW" altLang="en-US" sz="2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sym typeface="Calibri"/>
              </a:rPr>
              <a:t>藉以提高公司價值。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defTabSz="914400" rtl="0" fontAlgn="auto" latinLnBrk="0" hangingPunc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</a:pP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2. 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企業需嘗試解決投入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algn="ctr" defTabSz="914400" rtl="0" fontAlgn="auto" latinLnBrk="0" hangingPunc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不足的困境。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(Ex.</a:t>
            </a: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透過</a:t>
            </a:r>
            <a:endParaRPr lang="en-US" altLang="zh-TW" sz="24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R="0" defTabSz="914400" rtl="0" fontAlgn="auto" latinLnBrk="0" hangingPunct="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Tx/>
              <a:buSzTx/>
              <a:tabLst/>
            </a:pPr>
            <a:r>
              <a:rPr lang="zh-TW" altLang="en-US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企業聯盟、合作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  <a:endParaRPr kumimoji="0" lang="zh-TW" alt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微軟正黑體" panose="020B0604030504040204" pitchFamily="34" charset="-120"/>
              <a:ea typeface="微軟正黑體" panose="020B0604030504040204" pitchFamily="34" charset="-12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090109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76671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"/>
          <p:cNvSpPr/>
          <p:nvPr/>
        </p:nvSpPr>
        <p:spPr>
          <a:xfrm>
            <a:off x="363794" y="2844799"/>
            <a:ext cx="11356258" cy="2916904"/>
          </a:xfrm>
          <a:prstGeom prst="rect">
            <a:avLst/>
          </a:prstGeom>
          <a:solidFill>
            <a:srgbClr val="EDEDED">
              <a:alpha val="95000"/>
            </a:srgbClr>
          </a:solidFill>
          <a:ln w="12700">
            <a:miter lim="400000"/>
          </a:ln>
        </p:spPr>
        <p:txBody>
          <a:bodyPr lIns="45719" rIns="45719" anchor="ctr"/>
          <a:lstStyle/>
          <a:p>
            <a:endParaRPr dirty="0"/>
          </a:p>
        </p:txBody>
      </p:sp>
      <p:sp>
        <p:nvSpPr>
          <p:cNvPr id="122" name="台積電、聯電、華邦、旺宏、…"/>
          <p:cNvSpPr/>
          <p:nvPr/>
        </p:nvSpPr>
        <p:spPr>
          <a:xfrm>
            <a:off x="5081608" y="2175694"/>
            <a:ext cx="2755186" cy="2308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 defTabSz="457200">
              <a:lnSpc>
                <a:spcPct val="1500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台積電</a:t>
            </a:r>
            <a:r>
              <a:rPr sz="2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、聯電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defTabSz="457200">
              <a:lnSpc>
                <a:spcPct val="1500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華邦</a:t>
            </a:r>
            <a:r>
              <a:rPr sz="2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、旺宏</a:t>
            </a:r>
            <a:r>
              <a:rPr sz="2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</a:p>
          <a:p>
            <a:pPr algn="ctr" defTabSz="457200">
              <a:lnSpc>
                <a:spcPct val="1500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茂矽、南亞科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defTabSz="457200">
              <a:lnSpc>
                <a:spcPct val="1500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世界先進</a:t>
            </a:r>
            <a:r>
              <a:rPr sz="2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、力晶</a:t>
            </a:r>
            <a:endParaRPr sz="2400" b="1" dirty="0">
              <a:latin typeface="微軟正黑體" panose="020B0604030504040204" pitchFamily="34" charset="-120"/>
              <a:ea typeface="微軟正黑體" panose="020B0604030504040204" pitchFamily="34" charset="-120"/>
              <a:cs typeface="Times"/>
              <a:sym typeface="Times"/>
            </a:endParaRPr>
          </a:p>
        </p:txBody>
      </p:sp>
      <p:sp>
        <p:nvSpPr>
          <p:cNvPr id="124" name="日月光、矽品、華泰、凌生、…"/>
          <p:cNvSpPr/>
          <p:nvPr/>
        </p:nvSpPr>
        <p:spPr>
          <a:xfrm>
            <a:off x="8641899" y="2232119"/>
            <a:ext cx="2639739" cy="21954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 defTabSz="457200">
              <a:lnSpc>
                <a:spcPts val="41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日月光、矽品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defTabSz="457200">
              <a:lnSpc>
                <a:spcPts val="41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華泰、凌生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</a:p>
          <a:p>
            <a:pPr algn="ctr" defTabSz="457200">
              <a:lnSpc>
                <a:spcPts val="41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頎邦</a:t>
            </a:r>
            <a:r>
              <a:rPr sz="2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、精材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defTabSz="457200">
              <a:lnSpc>
                <a:spcPts val="41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力成</a:t>
            </a:r>
            <a:endParaRPr sz="2400" b="1" dirty="0">
              <a:latin typeface="微軟正黑體" panose="020B0604030504040204" pitchFamily="34" charset="-120"/>
              <a:ea typeface="微軟正黑體" panose="020B0604030504040204" pitchFamily="34" charset="-120"/>
              <a:cs typeface="Times"/>
              <a:sym typeface="Times"/>
            </a:endParaRPr>
          </a:p>
        </p:txBody>
      </p:sp>
      <p:sp>
        <p:nvSpPr>
          <p:cNvPr id="120" name="威盛、瑞昱、鈺創、松翰、聯詠、…"/>
          <p:cNvSpPr/>
          <p:nvPr/>
        </p:nvSpPr>
        <p:spPr>
          <a:xfrm>
            <a:off x="801091" y="1207035"/>
            <a:ext cx="3475412" cy="4837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/>
          <a:p>
            <a:pPr algn="ctr" defTabSz="457200">
              <a:lnSpc>
                <a:spcPts val="37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威盛、瑞昱、鈺創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defTabSz="457200">
              <a:lnSpc>
                <a:spcPts val="37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松翰</a:t>
            </a:r>
            <a:r>
              <a:rPr sz="2400" b="1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、聯詠</a:t>
            </a: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、凌陽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defTabSz="457200">
              <a:lnSpc>
                <a:spcPts val="37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義隆、智原、聯發科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</a:p>
          <a:p>
            <a:pPr algn="ctr" defTabSz="457200">
              <a:lnSpc>
                <a:spcPts val="37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聯陽、原相、群聯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defTabSz="457200">
              <a:lnSpc>
                <a:spcPts val="37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禾瑞亞、茂達、普誠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defTabSz="457200">
              <a:lnSpc>
                <a:spcPts val="37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通嘉、創意、新唐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</a:p>
          <a:p>
            <a:pPr algn="ctr" defTabSz="457200">
              <a:lnSpc>
                <a:spcPts val="37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矽創、敦泰、沛亨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defTabSz="457200">
              <a:lnSpc>
                <a:spcPts val="37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聚積、盛群、鑫創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defTabSz="457200">
              <a:lnSpc>
                <a:spcPts val="37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旺玖、九暘、點晶</a:t>
            </a:r>
            <a:r>
              <a:rPr sz="24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、</a:t>
            </a:r>
            <a:endParaRPr lang="en-US" sz="2400" b="1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 defTabSz="457200">
              <a:lnSpc>
                <a:spcPts val="3700"/>
              </a:lnSpc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rPr sz="2400" b="1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驊訊、晶豪科、尼克森</a:t>
            </a:r>
            <a:endParaRPr sz="24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向右箭號 2"/>
          <p:cNvSpPr/>
          <p:nvPr/>
        </p:nvSpPr>
        <p:spPr>
          <a:xfrm>
            <a:off x="4330845" y="3134032"/>
            <a:ext cx="696421" cy="589936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 w="12700" cap="flat">
            <a:solidFill>
              <a:srgbClr val="0070C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2" name="向右箭號 11"/>
          <p:cNvSpPr/>
          <p:nvPr/>
        </p:nvSpPr>
        <p:spPr>
          <a:xfrm>
            <a:off x="7886041" y="3134032"/>
            <a:ext cx="696421" cy="589936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 w="12700" cap="flat">
            <a:solidFill>
              <a:srgbClr val="0070C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圖片 2" descr="圖片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圖片 1" descr="圖片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769807" y="3283974"/>
            <a:ext cx="5407742" cy="884903"/>
          </a:xfrm>
          <a:prstGeom prst="rect">
            <a:avLst/>
          </a:prstGeom>
          <a:noFill/>
          <a:ln w="38100" cap="flat">
            <a:solidFill>
              <a:srgbClr val="FF0000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TW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佈景主題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佈景主題">
  <a:themeElements>
    <a:clrScheme name="Office 佈景主題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佈景主題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7068</TotalTime>
  <Words>234</Words>
  <Application>Microsoft Office PowerPoint</Application>
  <PresentationFormat>寬螢幕</PresentationFormat>
  <Paragraphs>40</Paragraphs>
  <Slides>19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4" baseType="lpstr">
      <vt:lpstr>微軟正黑體</vt:lpstr>
      <vt:lpstr>Arial</vt:lpstr>
      <vt:lpstr>Calibri</vt:lpstr>
      <vt:lpstr>Times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zhenzhensmarty@gmail.com</cp:lastModifiedBy>
  <cp:revision>44</cp:revision>
  <dcterms:modified xsi:type="dcterms:W3CDTF">2017-12-22T06:16:12Z</dcterms:modified>
</cp:coreProperties>
</file>